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AB29BC-BD3E-4A80-A716-0609E880336D}" type="datetimeFigureOut">
              <a:rPr lang="es-MX" smtClean="0"/>
              <a:pPr/>
              <a:t>16/10/2016</a:t>
            </a:fld>
            <a:endParaRPr lang="es-MX"/>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1700EF-0112-4C54-81F9-21FAF4B69D7E}" type="slidenum">
              <a:rPr lang="es-MX" smtClean="0"/>
              <a:pPr/>
              <a:t>‹#›</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1507" name="2 Marcador de notas"/>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smtClean="0"/>
          </a:p>
        </p:txBody>
      </p:sp>
      <p:sp>
        <p:nvSpPr>
          <p:cNvPr id="21508" name="3 Marcador de número de diapositiva"/>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D6BD916-24B0-4586-91B6-5F32DE08166E}" type="slidenum">
              <a:rPr lang="es-MX" smtClean="0">
                <a:solidFill>
                  <a:prstClr val="black"/>
                </a:solidFill>
              </a:rPr>
              <a:pPr eaLnBrk="1" hangingPunct="1"/>
              <a:t>1</a:t>
            </a:fld>
            <a:endParaRPr lang="es-MX" smtClean="0">
              <a:solidFill>
                <a:prstClr val="black"/>
              </a:solidFill>
            </a:endParaRPr>
          </a:p>
        </p:txBody>
      </p:sp>
    </p:spTree>
    <p:extLst>
      <p:ext uri="{BB962C8B-B14F-4D97-AF65-F5344CB8AC3E}">
        <p14:creationId xmlns="" xmlns:p14="http://schemas.microsoft.com/office/powerpoint/2010/main" val="1723565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1507" name="2 Marcador de notas"/>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smtClean="0"/>
          </a:p>
        </p:txBody>
      </p:sp>
      <p:sp>
        <p:nvSpPr>
          <p:cNvPr id="21508" name="3 Marcador de número de diapositiva"/>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D6BD916-24B0-4586-91B6-5F32DE08166E}" type="slidenum">
              <a:rPr lang="es-MX" smtClean="0">
                <a:solidFill>
                  <a:prstClr val="black"/>
                </a:solidFill>
              </a:rPr>
              <a:pPr eaLnBrk="1" hangingPunct="1"/>
              <a:t>2</a:t>
            </a:fld>
            <a:endParaRPr lang="es-MX" smtClean="0">
              <a:solidFill>
                <a:prstClr val="black"/>
              </a:solidFill>
            </a:endParaRPr>
          </a:p>
        </p:txBody>
      </p:sp>
    </p:spTree>
    <p:extLst>
      <p:ext uri="{BB962C8B-B14F-4D97-AF65-F5344CB8AC3E}">
        <p14:creationId xmlns="" xmlns:p14="http://schemas.microsoft.com/office/powerpoint/2010/main" val="17235657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Rectángulo"/>
          <p:cNvSpPr/>
          <p:nvPr userDrawn="1"/>
        </p:nvSpPr>
        <p:spPr>
          <a:xfrm>
            <a:off x="0" y="1268413"/>
            <a:ext cx="9144000" cy="55895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dirty="0">
              <a:solidFill>
                <a:prstClr val="white"/>
              </a:solidFill>
            </a:endParaRPr>
          </a:p>
        </p:txBody>
      </p:sp>
      <p:pic>
        <p:nvPicPr>
          <p:cNvPr id="3" name="4 Imagen"/>
          <p:cNvPicPr>
            <a:picLocks noChangeAspect="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3175" y="15875"/>
            <a:ext cx="3097213" cy="1252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65780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C759752-6FD6-464B-9D70-27D96C964E78}"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2354799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749D560-18A7-4EB9-B06B-E493271CCF4F}"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3899480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3851920" y="404664"/>
            <a:ext cx="5122912" cy="432048"/>
          </a:xfrm>
          <a:prstGeom prst="rect">
            <a:avLst/>
          </a:prstGeom>
        </p:spPr>
        <p:txBody>
          <a:bodyPr/>
          <a:lstStyle>
            <a:lvl1pPr algn="r">
              <a:defRPr sz="2400" baseline="0">
                <a:solidFill>
                  <a:schemeClr val="tx1"/>
                </a:solidFill>
              </a:defRPr>
            </a:lvl1pPr>
          </a:lstStyle>
          <a:p>
            <a:endParaRPr lang="es-MX"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4" name="3 Marcador de fecha"/>
          <p:cNvSpPr>
            <a:spLocks noGrp="1"/>
          </p:cNvSpPr>
          <p:nvPr>
            <p:ph type="dt" sz="half" idx="10"/>
          </p:nvPr>
        </p:nvSpPr>
        <p:spPr>
          <a:xfrm>
            <a:off x="455613" y="6376988"/>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2B394ED-CF0E-4AF4-A3F6-C408F29812AF}"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563149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128606A-C666-429B-A045-C118A8656FDD}"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521885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FAA6164-C093-4305-90E0-51B83489589D}"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2267376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7BE3EEE-2503-4911-9EE8-E75C90B39423}"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503101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CA9B1BC-97FD-4691-A53E-B24BCBE59ACB}"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2984723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D2F1170-5A9D-4E2A-8CA9-D1DAAB42C1DD}"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725700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9BE64C9-7974-403F-B082-951A3EEE2EDD}"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658434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dirty="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2E2DC90-2CFF-4BE5-AAE9-8A9D1B57F8AE}"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203998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10 Rectángulo"/>
          <p:cNvSpPr/>
          <p:nvPr userDrawn="1"/>
        </p:nvSpPr>
        <p:spPr>
          <a:xfrm>
            <a:off x="0" y="1268413"/>
            <a:ext cx="9144000" cy="55895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dirty="0">
              <a:solidFill>
                <a:prstClr val="white"/>
              </a:solidFill>
            </a:endParaRPr>
          </a:p>
        </p:txBody>
      </p:sp>
      <p:pic>
        <p:nvPicPr>
          <p:cNvPr id="1027" name="11 Imagen"/>
          <p:cNvPicPr>
            <a:picLocks noChangeAspect="1"/>
          </p:cNvPicPr>
          <p:nvPr userDrawn="1"/>
        </p:nvPicPr>
        <p:blipFill>
          <a:blip r:embed="rId13" cstate="print">
            <a:extLst>
              <a:ext uri="{28A0092B-C50C-407E-A947-70E740481C1C}">
                <a14:useLocalDpi xmlns="" xmlns:a14="http://schemas.microsoft.com/office/drawing/2010/main" val="0"/>
              </a:ext>
            </a:extLst>
          </a:blip>
          <a:srcRect/>
          <a:stretch>
            <a:fillRect/>
          </a:stretch>
        </p:blipFill>
        <p:spPr bwMode="auto">
          <a:xfrm>
            <a:off x="3175" y="15875"/>
            <a:ext cx="3097213" cy="1252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spcBef>
          <a:spcPct val="0"/>
        </a:spcBef>
        <a:spcAft>
          <a:spcPct val="0"/>
        </a:spcAft>
        <a:defRPr b="1" kern="1200">
          <a:solidFill>
            <a:srgbClr val="7F7F7F"/>
          </a:solidFill>
          <a:latin typeface="+mj-lt"/>
          <a:ea typeface="+mj-ea"/>
          <a:cs typeface="+mj-cs"/>
        </a:defRPr>
      </a:lvl1pPr>
      <a:lvl2pPr algn="ctr" rtl="0" eaLnBrk="0" fontAlgn="base" hangingPunct="0">
        <a:spcBef>
          <a:spcPct val="0"/>
        </a:spcBef>
        <a:spcAft>
          <a:spcPct val="0"/>
        </a:spcAft>
        <a:defRPr b="1">
          <a:solidFill>
            <a:srgbClr val="7F7F7F"/>
          </a:solidFill>
          <a:latin typeface="Calibri" pitchFamily="34" charset="0"/>
        </a:defRPr>
      </a:lvl2pPr>
      <a:lvl3pPr algn="ctr" rtl="0" eaLnBrk="0" fontAlgn="base" hangingPunct="0">
        <a:spcBef>
          <a:spcPct val="0"/>
        </a:spcBef>
        <a:spcAft>
          <a:spcPct val="0"/>
        </a:spcAft>
        <a:defRPr b="1">
          <a:solidFill>
            <a:srgbClr val="7F7F7F"/>
          </a:solidFill>
          <a:latin typeface="Calibri" pitchFamily="34" charset="0"/>
        </a:defRPr>
      </a:lvl3pPr>
      <a:lvl4pPr algn="ctr" rtl="0" eaLnBrk="0" fontAlgn="base" hangingPunct="0">
        <a:spcBef>
          <a:spcPct val="0"/>
        </a:spcBef>
        <a:spcAft>
          <a:spcPct val="0"/>
        </a:spcAft>
        <a:defRPr b="1">
          <a:solidFill>
            <a:srgbClr val="7F7F7F"/>
          </a:solidFill>
          <a:latin typeface="Calibri" pitchFamily="34" charset="0"/>
        </a:defRPr>
      </a:lvl4pPr>
      <a:lvl5pPr algn="ctr" rtl="0" eaLnBrk="0" fontAlgn="base" hangingPunct="0">
        <a:spcBef>
          <a:spcPct val="0"/>
        </a:spcBef>
        <a:spcAft>
          <a:spcPct val="0"/>
        </a:spcAft>
        <a:defRPr b="1">
          <a:solidFill>
            <a:srgbClr val="7F7F7F"/>
          </a:solidFill>
          <a:latin typeface="Calibri" pitchFamily="34" charset="0"/>
        </a:defRPr>
      </a:lvl5pPr>
      <a:lvl6pPr marL="457200" algn="ctr" rtl="0" fontAlgn="base">
        <a:spcBef>
          <a:spcPct val="0"/>
        </a:spcBef>
        <a:spcAft>
          <a:spcPct val="0"/>
        </a:spcAft>
        <a:defRPr b="1">
          <a:solidFill>
            <a:srgbClr val="7F7F7F"/>
          </a:solidFill>
          <a:latin typeface="Calibri" pitchFamily="34" charset="0"/>
        </a:defRPr>
      </a:lvl6pPr>
      <a:lvl7pPr marL="914400" algn="ctr" rtl="0" fontAlgn="base">
        <a:spcBef>
          <a:spcPct val="0"/>
        </a:spcBef>
        <a:spcAft>
          <a:spcPct val="0"/>
        </a:spcAft>
        <a:defRPr b="1">
          <a:solidFill>
            <a:srgbClr val="7F7F7F"/>
          </a:solidFill>
          <a:latin typeface="Calibri" pitchFamily="34" charset="0"/>
        </a:defRPr>
      </a:lvl7pPr>
      <a:lvl8pPr marL="1371600" algn="ctr" rtl="0" fontAlgn="base">
        <a:spcBef>
          <a:spcPct val="0"/>
        </a:spcBef>
        <a:spcAft>
          <a:spcPct val="0"/>
        </a:spcAft>
        <a:defRPr b="1">
          <a:solidFill>
            <a:srgbClr val="7F7F7F"/>
          </a:solidFill>
          <a:latin typeface="Calibri" pitchFamily="34" charset="0"/>
        </a:defRPr>
      </a:lvl8pPr>
      <a:lvl9pPr marL="1828800" algn="ctr" rtl="0" fontAlgn="base">
        <a:spcBef>
          <a:spcPct val="0"/>
        </a:spcBef>
        <a:spcAft>
          <a:spcPct val="0"/>
        </a:spcAft>
        <a:defRPr b="1">
          <a:solidFill>
            <a:srgbClr val="7F7F7F"/>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 descr="C:\Users\maria.rodriguezr\AppData\Local\Microsoft\Windows\Temporary Internet Files\Content.Outlook\5TEAARM3\inadem.jpg"/>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6804248" y="254063"/>
            <a:ext cx="2232248" cy="798673"/>
          </a:xfrm>
          <a:prstGeom prst="rect">
            <a:avLst/>
          </a:prstGeom>
          <a:noFill/>
          <a:ln>
            <a:noFill/>
          </a:ln>
        </p:spPr>
      </p:pic>
      <p:sp>
        <p:nvSpPr>
          <p:cNvPr id="13" name="TextBox 12"/>
          <p:cNvSpPr txBox="1"/>
          <p:nvPr/>
        </p:nvSpPr>
        <p:spPr>
          <a:xfrm>
            <a:off x="179512" y="1412776"/>
            <a:ext cx="3168352" cy="369332"/>
          </a:xfrm>
          <a:prstGeom prst="rect">
            <a:avLst/>
          </a:prstGeom>
          <a:noFill/>
        </p:spPr>
        <p:txBody>
          <a:bodyPr wrap="square" rtlCol="0">
            <a:spAutoFit/>
          </a:bodyPr>
          <a:lstStyle/>
          <a:p>
            <a:r>
              <a:rPr lang="es-MX" b="1" dirty="0">
                <a:solidFill>
                  <a:prstClr val="black"/>
                </a:solidFill>
              </a:rPr>
              <a:t>Indicador</a:t>
            </a:r>
          </a:p>
        </p:txBody>
      </p:sp>
      <p:sp>
        <p:nvSpPr>
          <p:cNvPr id="6" name="6 Rectángulo"/>
          <p:cNvSpPr/>
          <p:nvPr/>
        </p:nvSpPr>
        <p:spPr>
          <a:xfrm>
            <a:off x="1835696" y="1414517"/>
            <a:ext cx="7056784" cy="646331"/>
          </a:xfrm>
          <a:prstGeom prst="rect">
            <a:avLst/>
          </a:prstGeom>
          <a:solidFill>
            <a:schemeClr val="tx2">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defRPr/>
            </a:pPr>
            <a:r>
              <a:rPr lang="es-MX" b="1" dirty="0" smtClean="0">
                <a:solidFill>
                  <a:prstClr val="white"/>
                </a:solidFill>
                <a:cs typeface="Arial" charset="0"/>
              </a:rPr>
              <a:t>Tasa de variación del valor de los activos fijos en las MIPYMES apoyadas</a:t>
            </a:r>
          </a:p>
          <a:p>
            <a:pPr algn="ctr">
              <a:defRPr/>
            </a:pPr>
            <a:endParaRPr lang="es-ES" b="1" dirty="0">
              <a:solidFill>
                <a:prstClr val="white"/>
              </a:solidFill>
              <a:cs typeface="Arial" charset="0"/>
            </a:endParaRPr>
          </a:p>
        </p:txBody>
      </p:sp>
      <p:sp>
        <p:nvSpPr>
          <p:cNvPr id="9" name="TextBox 8"/>
          <p:cNvSpPr txBox="1"/>
          <p:nvPr/>
        </p:nvSpPr>
        <p:spPr>
          <a:xfrm>
            <a:off x="179512" y="1628800"/>
            <a:ext cx="1584176" cy="646331"/>
          </a:xfrm>
          <a:prstGeom prst="rect">
            <a:avLst/>
          </a:prstGeom>
          <a:noFill/>
        </p:spPr>
        <p:txBody>
          <a:bodyPr wrap="square" rtlCol="0">
            <a:spAutoFit/>
          </a:bodyPr>
          <a:lstStyle/>
          <a:p>
            <a:r>
              <a:rPr lang="es-MX" b="1" dirty="0">
                <a:solidFill>
                  <a:prstClr val="black"/>
                </a:solidFill>
              </a:rPr>
              <a:t>Nivel: Componente</a:t>
            </a:r>
          </a:p>
        </p:txBody>
      </p:sp>
      <p:pic>
        <p:nvPicPr>
          <p:cNvPr id="10" name="Picture 9" descr="niño preguntando.jpg"/>
          <p:cNvPicPr>
            <a:picLocks noChangeAspect="1"/>
          </p:cNvPicPr>
          <p:nvPr/>
        </p:nvPicPr>
        <p:blipFill>
          <a:blip r:embed="rId4" cstate="print"/>
          <a:stretch>
            <a:fillRect/>
          </a:stretch>
        </p:blipFill>
        <p:spPr>
          <a:xfrm>
            <a:off x="251520" y="2429445"/>
            <a:ext cx="1359595" cy="1359595"/>
          </a:xfrm>
          <a:prstGeom prst="rect">
            <a:avLst/>
          </a:prstGeom>
        </p:spPr>
      </p:pic>
      <p:sp>
        <p:nvSpPr>
          <p:cNvPr id="11" name="Down Arrow 10"/>
          <p:cNvSpPr/>
          <p:nvPr/>
        </p:nvSpPr>
        <p:spPr>
          <a:xfrm>
            <a:off x="4644008" y="2204864"/>
            <a:ext cx="648072" cy="360040"/>
          </a:xfrm>
          <a:prstGeom prst="downArrow">
            <a:avLst/>
          </a:prstGeom>
          <a:solidFill>
            <a:schemeClr val="bg1">
              <a:lumMod val="75000"/>
            </a:schemeClr>
          </a:solidFill>
          <a:ln>
            <a:solidFill>
              <a:schemeClr val="bg1">
                <a:lumMod val="8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s-MX">
              <a:solidFill>
                <a:prstClr val="black"/>
              </a:solidFill>
            </a:endParaRPr>
          </a:p>
        </p:txBody>
      </p:sp>
      <p:sp>
        <p:nvSpPr>
          <p:cNvPr id="14" name="TextBox 13"/>
          <p:cNvSpPr txBox="1"/>
          <p:nvPr/>
        </p:nvSpPr>
        <p:spPr>
          <a:xfrm>
            <a:off x="1835696" y="2948751"/>
            <a:ext cx="6768752" cy="1477328"/>
          </a:xfrm>
          <a:prstGeom prst="rect">
            <a:avLst/>
          </a:prstGeom>
          <a:noFill/>
        </p:spPr>
        <p:txBody>
          <a:bodyPr wrap="square" rtlCol="0">
            <a:spAutoFit/>
          </a:bodyPr>
          <a:lstStyle/>
          <a:p>
            <a:r>
              <a:rPr lang="es-MX" dirty="0">
                <a:solidFill>
                  <a:prstClr val="black"/>
                </a:solidFill>
              </a:rPr>
              <a:t>Mide </a:t>
            </a:r>
            <a:r>
              <a:rPr lang="es-MX" dirty="0" smtClean="0">
                <a:solidFill>
                  <a:prstClr val="black"/>
                </a:solidFill>
              </a:rPr>
              <a:t>la tasa de variación del valor de los activos fijos en las MIPYMES apoyadas</a:t>
            </a:r>
          </a:p>
          <a:p>
            <a:endParaRPr lang="es-MX" dirty="0" smtClean="0">
              <a:solidFill>
                <a:prstClr val="black"/>
              </a:solidFill>
            </a:endParaRPr>
          </a:p>
          <a:p>
            <a:endParaRPr lang="es-MX" dirty="0">
              <a:solidFill>
                <a:prstClr val="black"/>
              </a:solidFill>
            </a:endParaRPr>
          </a:p>
          <a:p>
            <a:endParaRPr lang="es-MX" dirty="0">
              <a:solidFill>
                <a:prstClr val="black"/>
              </a:solidFill>
            </a:endParaRPr>
          </a:p>
        </p:txBody>
      </p:sp>
      <p:sp>
        <p:nvSpPr>
          <p:cNvPr id="17" name="TextBox 16"/>
          <p:cNvSpPr txBox="1"/>
          <p:nvPr/>
        </p:nvSpPr>
        <p:spPr>
          <a:xfrm>
            <a:off x="1835697" y="3861048"/>
            <a:ext cx="3024336" cy="369332"/>
          </a:xfrm>
          <a:prstGeom prst="rect">
            <a:avLst/>
          </a:prstGeom>
          <a:noFill/>
        </p:spPr>
        <p:txBody>
          <a:bodyPr wrap="square" rtlCol="0">
            <a:spAutoFit/>
          </a:bodyPr>
          <a:lstStyle/>
          <a:p>
            <a:r>
              <a:rPr lang="es-MX" dirty="0">
                <a:solidFill>
                  <a:prstClr val="black"/>
                </a:solidFill>
              </a:rPr>
              <a:t>Variables para su medición</a:t>
            </a:r>
          </a:p>
        </p:txBody>
      </p:sp>
      <p:graphicFrame>
        <p:nvGraphicFramePr>
          <p:cNvPr id="18" name="Table 17"/>
          <p:cNvGraphicFramePr>
            <a:graphicFrameLocks noGrp="1"/>
          </p:cNvGraphicFramePr>
          <p:nvPr/>
        </p:nvGraphicFramePr>
        <p:xfrm>
          <a:off x="1907705" y="4302388"/>
          <a:ext cx="6192687" cy="1473200"/>
        </p:xfrm>
        <a:graphic>
          <a:graphicData uri="http://schemas.openxmlformats.org/drawingml/2006/table">
            <a:tbl>
              <a:tblPr firstRow="1" bandRow="1">
                <a:tableStyleId>{5C22544A-7EE6-4342-B048-85BDC9FD1C3A}</a:tableStyleId>
              </a:tblPr>
              <a:tblGrid>
                <a:gridCol w="2880319"/>
                <a:gridCol w="3312368"/>
              </a:tblGrid>
              <a:tr h="370840">
                <a:tc>
                  <a:txBody>
                    <a:bodyPr/>
                    <a:lstStyle/>
                    <a:p>
                      <a:r>
                        <a:rPr lang="es-MX" sz="1400" dirty="0" smtClean="0"/>
                        <a:t>Variable 1</a:t>
                      </a:r>
                      <a:endParaRPr lang="es-MX" sz="1400" dirty="0"/>
                    </a:p>
                  </a:txBody>
                  <a:tcPr/>
                </a:tc>
                <a:tc>
                  <a:txBody>
                    <a:bodyPr/>
                    <a:lstStyle/>
                    <a:p>
                      <a:r>
                        <a:rPr lang="es-MX" sz="1400" dirty="0" smtClean="0"/>
                        <a:t>Variable 2</a:t>
                      </a:r>
                      <a:endParaRPr lang="es-MX" sz="1400" dirty="0"/>
                    </a:p>
                  </a:txBody>
                  <a:tcPr/>
                </a:tc>
              </a:tr>
              <a:tr h="370840">
                <a:tc>
                  <a:txBody>
                    <a:bodyPr/>
                    <a:lstStyle/>
                    <a:p>
                      <a:r>
                        <a:rPr lang="es-MX" sz="1400" dirty="0" smtClean="0"/>
                        <a:t>[(Valor promedio de los activos fijos adquiridos por las empresas apoyadas (período 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400" dirty="0" smtClean="0"/>
                        <a:t>Valor promedio de los activos fijos de las empresas apoyadas antes de recibir el apoyo (período t-1)</a:t>
                      </a:r>
                    </a:p>
                  </a:txBody>
                  <a:tcPr/>
                </a:tc>
              </a:tr>
              <a:tr h="370840">
                <a:tc gridSpan="2">
                  <a:txBody>
                    <a:bodyPr/>
                    <a:lstStyle/>
                    <a:p>
                      <a:r>
                        <a:rPr lang="es-MX" sz="1400" kern="1200" dirty="0" smtClean="0">
                          <a:solidFill>
                            <a:schemeClr val="dk1"/>
                          </a:solidFill>
                          <a:latin typeface="+mn-lt"/>
                          <a:ea typeface="+mn-ea"/>
                          <a:cs typeface="+mn-cs"/>
                        </a:rPr>
                        <a:t>Frecuencia: Semestral</a:t>
                      </a:r>
                    </a:p>
                  </a:txBody>
                  <a:tcPr/>
                </a:tc>
                <a:tc hMerge="1">
                  <a:txBody>
                    <a:bodyPr/>
                    <a:lstStyle/>
                    <a:p>
                      <a:endParaRPr lang="es-MX"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 descr="C:\Users\maria.rodriguezr\AppData\Local\Microsoft\Windows\Temporary Internet Files\Content.Outlook\5TEAARM3\inadem.jpg"/>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6804248" y="254063"/>
            <a:ext cx="2232248" cy="798673"/>
          </a:xfrm>
          <a:prstGeom prst="rect">
            <a:avLst/>
          </a:prstGeom>
          <a:noFill/>
          <a:ln>
            <a:noFill/>
          </a:ln>
        </p:spPr>
      </p:pic>
      <p:sp>
        <p:nvSpPr>
          <p:cNvPr id="5" name="TextBox 4"/>
          <p:cNvSpPr txBox="1"/>
          <p:nvPr/>
        </p:nvSpPr>
        <p:spPr>
          <a:xfrm>
            <a:off x="251520" y="3544560"/>
            <a:ext cx="8712968" cy="892552"/>
          </a:xfrm>
          <a:prstGeom prst="rect">
            <a:avLst/>
          </a:prstGeom>
          <a:noFill/>
        </p:spPr>
        <p:txBody>
          <a:bodyPr wrap="square" rtlCol="0">
            <a:spAutoFit/>
          </a:bodyPr>
          <a:lstStyle/>
          <a:p>
            <a:r>
              <a:rPr lang="es-MX" b="1" dirty="0">
                <a:solidFill>
                  <a:prstClr val="black"/>
                </a:solidFill>
              </a:rPr>
              <a:t>Medios de verificación</a:t>
            </a:r>
          </a:p>
          <a:p>
            <a:endParaRPr lang="es-MX" b="1" dirty="0">
              <a:solidFill>
                <a:prstClr val="black"/>
              </a:solidFill>
            </a:endParaRPr>
          </a:p>
          <a:p>
            <a:pPr marL="342900" indent="-342900">
              <a:buFontTx/>
              <a:buAutoNum type="arabicParenR"/>
            </a:pPr>
            <a:r>
              <a:rPr lang="es-MX" sz="1600" dirty="0" smtClean="0">
                <a:solidFill>
                  <a:prstClr val="black"/>
                </a:solidFill>
              </a:rPr>
              <a:t>Informes finales de los proyectos apoyados</a:t>
            </a:r>
            <a:endParaRPr lang="es-MX" dirty="0">
              <a:solidFill>
                <a:prstClr val="black"/>
              </a:solidFill>
            </a:endParaRPr>
          </a:p>
        </p:txBody>
      </p:sp>
      <p:sp>
        <p:nvSpPr>
          <p:cNvPr id="4" name="16 Rectángulo"/>
          <p:cNvSpPr/>
          <p:nvPr/>
        </p:nvSpPr>
        <p:spPr>
          <a:xfrm>
            <a:off x="1691680" y="1268760"/>
            <a:ext cx="6552728" cy="369332"/>
          </a:xfrm>
          <a:prstGeom prst="rect">
            <a:avLst/>
          </a:prstGeom>
          <a:ln/>
        </p:spPr>
        <p:style>
          <a:lnRef idx="0">
            <a:schemeClr val="accent3"/>
          </a:lnRef>
          <a:fillRef idx="3">
            <a:schemeClr val="accent3"/>
          </a:fillRef>
          <a:effectRef idx="3">
            <a:schemeClr val="accent3"/>
          </a:effectRef>
          <a:fontRef idx="minor">
            <a:schemeClr val="lt1"/>
          </a:fontRef>
        </p:style>
        <p:txBody>
          <a:bodyPr wrap="square">
            <a:spAutoFit/>
          </a:bodyPr>
          <a:lstStyle/>
          <a:p>
            <a:pPr algn="ctr">
              <a:defRPr/>
            </a:pPr>
            <a:r>
              <a:rPr lang="es-MX" b="1" dirty="0">
                <a:solidFill>
                  <a:prstClr val="white"/>
                </a:solidFill>
              </a:rPr>
              <a:t>Meta </a:t>
            </a:r>
            <a:r>
              <a:rPr lang="es-MX" b="1" dirty="0" smtClean="0">
                <a:solidFill>
                  <a:prstClr val="white"/>
                </a:solidFill>
              </a:rPr>
              <a:t>2016 </a:t>
            </a:r>
            <a:r>
              <a:rPr lang="es-MX" b="1" dirty="0">
                <a:solidFill>
                  <a:prstClr val="white"/>
                </a:solidFill>
              </a:rPr>
              <a:t>y avance alcanzado</a:t>
            </a:r>
            <a:endParaRPr lang="es-ES" b="1" dirty="0">
              <a:solidFill>
                <a:prstClr val="white"/>
              </a:solidFill>
            </a:endParaRPr>
          </a:p>
        </p:txBody>
      </p:sp>
      <p:graphicFrame>
        <p:nvGraphicFramePr>
          <p:cNvPr id="6" name="Table 5"/>
          <p:cNvGraphicFramePr>
            <a:graphicFrameLocks noGrp="1"/>
          </p:cNvGraphicFramePr>
          <p:nvPr/>
        </p:nvGraphicFramePr>
        <p:xfrm>
          <a:off x="1691680" y="1625992"/>
          <a:ext cx="6552728" cy="1529080"/>
        </p:xfrm>
        <a:graphic>
          <a:graphicData uri="http://schemas.openxmlformats.org/drawingml/2006/table">
            <a:tbl>
              <a:tblPr firstRow="1" bandRow="1">
                <a:tableStyleId>{8799B23B-EC83-4686-B30A-512413B5E67A}</a:tableStyleId>
              </a:tblPr>
              <a:tblGrid>
                <a:gridCol w="2167285"/>
                <a:gridCol w="4385443"/>
              </a:tblGrid>
              <a:tr h="370840">
                <a:tc>
                  <a:txBody>
                    <a:bodyPr/>
                    <a:lstStyle/>
                    <a:p>
                      <a:pPr algn="ctr"/>
                      <a:r>
                        <a:rPr lang="es-MX" dirty="0" smtClean="0"/>
                        <a:t>Meta anual</a:t>
                      </a:r>
                      <a:endParaRPr lang="es-MX" dirty="0"/>
                    </a:p>
                  </a:txBody>
                  <a:tcPr/>
                </a:tc>
                <a:tc>
                  <a:txBody>
                    <a:bodyPr/>
                    <a:lstStyle/>
                    <a:p>
                      <a:pPr algn="ctr"/>
                      <a:r>
                        <a:rPr lang="es-MX" dirty="0" smtClean="0"/>
                        <a:t>Avance</a:t>
                      </a:r>
                      <a:r>
                        <a:rPr lang="es-MX" baseline="0" dirty="0" smtClean="0"/>
                        <a:t> junio 2016</a:t>
                      </a:r>
                      <a:endParaRPr lang="es-MX" dirty="0"/>
                    </a:p>
                  </a:txBody>
                  <a:tcPr/>
                </a:tc>
              </a:tr>
              <a:tr h="370840">
                <a:tc>
                  <a:txBody>
                    <a:bodyPr/>
                    <a:lstStyle/>
                    <a:p>
                      <a:pPr algn="ctr"/>
                      <a:r>
                        <a:rPr lang="es-MX" sz="1600" dirty="0" smtClean="0"/>
                        <a:t>15%</a:t>
                      </a:r>
                      <a:endParaRPr lang="es-MX" sz="1600" dirty="0"/>
                    </a:p>
                  </a:txBody>
                  <a:tcPr/>
                </a:tc>
                <a:tc>
                  <a:txBody>
                    <a:bodyPr/>
                    <a:lstStyle/>
                    <a:p>
                      <a:pPr algn="ctr"/>
                      <a:r>
                        <a:rPr lang="es-MX" sz="1400" dirty="0" smtClean="0"/>
                        <a:t>La variación del valor de los activos fijos en las MIPYMES apoyadas se medirá con los informes finales incorporados por los beneficiarios en el Sistema Emprendedor, por lo que el avance de este indicador se reportará en el IV Informe Trimestral del FNE 2016 </a:t>
                      </a:r>
                      <a:endParaRPr lang="es-MX" sz="1400"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145</Words>
  <Application>Microsoft Office PowerPoint</Application>
  <PresentationFormat>On-screen Show (4:3)</PresentationFormat>
  <Paragraphs>21</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Tema de Office</vt:lpstr>
      <vt:lpstr>Slide 1</vt:lpstr>
      <vt:lpstr>Slide 2</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Lidia</dc:creator>
  <cp:lastModifiedBy>Lidia</cp:lastModifiedBy>
  <cp:revision>6</cp:revision>
  <dcterms:created xsi:type="dcterms:W3CDTF">2015-09-21T17:08:32Z</dcterms:created>
  <dcterms:modified xsi:type="dcterms:W3CDTF">2016-10-17T01:40:30Z</dcterms:modified>
</cp:coreProperties>
</file>